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5" r:id="rId12"/>
    <p:sldId id="266" r:id="rId13"/>
  </p:sldIdLst>
  <p:sldSz cx="18288000" cy="10287000"/>
  <p:notesSz cx="6858000" cy="9144000"/>
  <p:embeddedFontLst>
    <p:embeddedFont>
      <p:font typeface="Clear Sans Regular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gency FB" panose="020B050302020202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0FF"/>
    <a:srgbClr val="883C84"/>
    <a:srgbClr val="461B49"/>
    <a:srgbClr val="963488"/>
    <a:srgbClr val="2831A2"/>
    <a:srgbClr val="2086AA"/>
    <a:srgbClr val="1994B1"/>
    <a:srgbClr val="00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79" autoAdjust="0"/>
    <p:restoredTop sz="73146" autoAdjust="0"/>
  </p:normalViewPr>
  <p:slideViewPr>
    <p:cSldViewPr>
      <p:cViewPr>
        <p:scale>
          <a:sx n="51" d="100"/>
          <a:sy n="51" d="100"/>
        </p:scale>
        <p:origin x="40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776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﻿Photo had the highest total Sum of Score at 241090, followed by video, GIF, and audio.﻿﻿ ﻿﻿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﻿﻿December in Content Type made up 2.42% of Sum of Score.﻿﻿ ﻿﻿ ﻿</a:t>
            </a:r>
          </a:p>
          <a:p>
            <a:pPr lvl="0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had the highest average Sum of Score at 20,090.83, followed by video, GIF, and audio.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﻿﻿Animals accounted for 7.71% of Count of Reaction Type.﻿﻿ ﻿﻿ ﻿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Animals accounted for 21.33% of Sum of Score.﻿﻿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73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jpe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394731" y="0"/>
            <a:ext cx="1893269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6545735" y="406153"/>
            <a:ext cx="10042534" cy="9474693"/>
            <a:chOff x="0" y="0"/>
            <a:chExt cx="13390046" cy="1263292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923321" y="0"/>
              <a:ext cx="3005065" cy="279471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923321" y="3279405"/>
              <a:ext cx="3005065" cy="279471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923321" y="6558809"/>
              <a:ext cx="3005065" cy="279471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923321" y="9838214"/>
              <a:ext cx="3005065" cy="279471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0"/>
              <a:ext cx="3005065" cy="279471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3279405"/>
              <a:ext cx="3005065" cy="279471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6558809"/>
              <a:ext cx="3005065" cy="279471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9838214"/>
              <a:ext cx="3005065" cy="279471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005065" cy="279471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279405"/>
              <a:ext cx="3005065" cy="279471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558809"/>
              <a:ext cx="3005065" cy="279471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9838214"/>
              <a:ext cx="3005065" cy="279471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84981" y="0"/>
              <a:ext cx="3005065" cy="279471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84981" y="3279405"/>
              <a:ext cx="3005065" cy="279471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84981" y="6558809"/>
              <a:ext cx="3005065" cy="279471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84981" y="9838214"/>
              <a:ext cx="3005065" cy="2794710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104900" y="824285"/>
            <a:ext cx="8750843" cy="8318192"/>
            <a:chOff x="0" y="0"/>
            <a:chExt cx="11667791" cy="11090922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1931835" y="1354967"/>
              <a:ext cx="9735956" cy="9735956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  <p:txBody>
              <a:bodyPr/>
              <a:lstStyle/>
              <a:p>
                <a:endParaRPr lang="en-AU" dirty="0"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96140" y="376277"/>
              <a:ext cx="9735956" cy="9756713"/>
            </a:xfrm>
            <a:prstGeom prst="rect">
              <a:avLst/>
            </a:prstGeom>
          </p:spPr>
        </p:pic>
      </p:grpSp>
      <p:sp>
        <p:nvSpPr>
          <p:cNvPr id="24" name="TextBox 24"/>
          <p:cNvSpPr txBox="1"/>
          <p:nvPr/>
        </p:nvSpPr>
        <p:spPr>
          <a:xfrm>
            <a:off x="2170586" y="1918327"/>
            <a:ext cx="5482998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10533" b="1" spc="-105" dirty="0" smtClean="0">
                <a:solidFill>
                  <a:srgbClr val="FFFFFF"/>
                </a:solidFill>
                <a:latin typeface="Graphik Regular" panose="020B0503030202060203" pitchFamily="34" charset="0"/>
              </a:rPr>
              <a:t>Social Trend </a:t>
            </a:r>
          </a:p>
          <a:p>
            <a:pPr algn="ctr">
              <a:lnSpc>
                <a:spcPts val="11059"/>
              </a:lnSpc>
            </a:pPr>
            <a:r>
              <a:rPr lang="en-US" sz="10533" b="1" spc="-105" dirty="0" smtClean="0">
                <a:solidFill>
                  <a:srgbClr val="FFFFFF"/>
                </a:solidFill>
                <a:latin typeface="Graphik Regular" panose="020B0503030202060203" pitchFamily="34" charset="0"/>
              </a:rPr>
              <a:t>For Social Buzz</a:t>
            </a:r>
            <a:endParaRPr lang="en-US" sz="10533" b="1" spc="-105" dirty="0">
              <a:solidFill>
                <a:srgbClr val="FFFFFF"/>
              </a:solidFill>
              <a:latin typeface="Graphik Regular" panose="020B050303020206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5213" y="9490985"/>
            <a:ext cx="17253775" cy="2017079"/>
            <a:chOff x="0" y="0"/>
            <a:chExt cx="23005033" cy="268943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rot="1153642">
            <a:off x="979455" y="8814373"/>
            <a:ext cx="3545508" cy="3370302"/>
            <a:chOff x="0" y="0"/>
            <a:chExt cx="4727344" cy="4493736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655752" y="-1235382"/>
            <a:ext cx="17253775" cy="2017079"/>
            <a:chOff x="0" y="0"/>
            <a:chExt cx="23005033" cy="268943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sp>
        <p:nvSpPr>
          <p:cNvPr id="22" name="AutoShape 22"/>
          <p:cNvSpPr/>
          <p:nvPr/>
        </p:nvSpPr>
        <p:spPr>
          <a:xfrm>
            <a:off x="0" y="0"/>
            <a:ext cx="2386482" cy="10287000"/>
          </a:xfrm>
          <a:prstGeom prst="rect">
            <a:avLst/>
          </a:prstGeom>
          <a:solidFill>
            <a:srgbClr val="A100FF"/>
          </a:solidFill>
        </p:spPr>
      </p:sp>
      <p:grpSp>
        <p:nvGrpSpPr>
          <p:cNvPr id="23" name="Group 23"/>
          <p:cNvGrpSpPr/>
          <p:nvPr/>
        </p:nvGrpSpPr>
        <p:grpSpPr>
          <a:xfrm>
            <a:off x="16515246" y="-1685151"/>
            <a:ext cx="3545508" cy="3370302"/>
            <a:chOff x="0" y="0"/>
            <a:chExt cx="4727344" cy="4493736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16" y="1719287"/>
            <a:ext cx="12940941" cy="686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10143618" y="5003701"/>
            <a:ext cx="942466" cy="279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10143618" y="2227332"/>
            <a:ext cx="942466" cy="2795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10143618" y="7780070"/>
            <a:ext cx="942466" cy="2795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4069" t="1617" r="4069" b="1617"/>
          <a:stretch>
            <a:fillRect/>
          </a:stretch>
        </p:blipFill>
        <p:spPr>
          <a:xfrm>
            <a:off x="5438298" y="1161805"/>
            <a:ext cx="5036754" cy="79633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" y="4539600"/>
            <a:ext cx="470355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 dirty="0">
                <a:solidFill>
                  <a:srgbClr val="000000"/>
                </a:solidFill>
                <a:latin typeface="Graphik Regular" panose="020B0503030202060203" pitchFamily="34" charset="0"/>
              </a:rPr>
              <a:t>Summary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27032" y="9481425"/>
            <a:ext cx="9711338" cy="2017079"/>
            <a:chOff x="0" y="0"/>
            <a:chExt cx="12948451" cy="268943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327032" y="-1179605"/>
            <a:ext cx="9711338" cy="2017079"/>
            <a:chOff x="0" y="0"/>
            <a:chExt cx="12948451" cy="268943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20" name="Group 11">
            <a:extLst>
              <a:ext uri="{FF2B5EF4-FFF2-40B4-BE49-F238E27FC236}">
                <a16:creationId xmlns:a16="http://schemas.microsoft.com/office/drawing/2014/main" id="{C00ABEC5-EF3F-4E3E-827E-EB1F2EF17C0D}"/>
              </a:ext>
            </a:extLst>
          </p:cNvPr>
          <p:cNvGrpSpPr/>
          <p:nvPr/>
        </p:nvGrpSpPr>
        <p:grpSpPr>
          <a:xfrm>
            <a:off x="11581833" y="1580430"/>
            <a:ext cx="5677467" cy="867617"/>
            <a:chOff x="0" y="-47625"/>
            <a:chExt cx="7569956" cy="1156823"/>
          </a:xfrm>
        </p:grpSpPr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19A1BE45-8301-44C6-A0D0-F8FDA800622F}"/>
                </a:ext>
              </a:extLst>
            </p:cNvPr>
            <p:cNvSpPr txBox="1"/>
            <p:nvPr/>
          </p:nvSpPr>
          <p:spPr>
            <a:xfrm>
              <a:off x="0" y="691990"/>
              <a:ext cx="7569956" cy="417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 lang="en-US" sz="1900" spc="-19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3DAE5247-0244-4123-A713-8D8809E80C70}"/>
                </a:ext>
              </a:extLst>
            </p:cNvPr>
            <p:cNvSpPr txBox="1"/>
            <p:nvPr/>
          </p:nvSpPr>
          <p:spPr>
            <a:xfrm>
              <a:off x="0" y="-47625"/>
              <a:ext cx="7569956" cy="451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spc="-21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F49CBA38-C879-499F-B0F5-691188949921}"/>
              </a:ext>
            </a:extLst>
          </p:cNvPr>
          <p:cNvGrpSpPr/>
          <p:nvPr/>
        </p:nvGrpSpPr>
        <p:grpSpPr>
          <a:xfrm>
            <a:off x="11581833" y="6964868"/>
            <a:ext cx="5677467" cy="867617"/>
            <a:chOff x="0" y="-47625"/>
            <a:chExt cx="7569956" cy="1156823"/>
          </a:xfrm>
        </p:grpSpPr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3A90234A-916B-4C29-ACF1-11F97E8C2563}"/>
                </a:ext>
              </a:extLst>
            </p:cNvPr>
            <p:cNvSpPr txBox="1"/>
            <p:nvPr/>
          </p:nvSpPr>
          <p:spPr>
            <a:xfrm>
              <a:off x="0" y="691990"/>
              <a:ext cx="7569956" cy="417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 lang="en-US" sz="1900" spc="-19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E1CF9388-A25B-45EF-AAD4-73FE2BA72053}"/>
                </a:ext>
              </a:extLst>
            </p:cNvPr>
            <p:cNvSpPr txBox="1"/>
            <p:nvPr/>
          </p:nvSpPr>
          <p:spPr>
            <a:xfrm>
              <a:off x="0" y="-47625"/>
              <a:ext cx="7569956" cy="451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spc="-21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972800" y="1580430"/>
            <a:ext cx="6553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category with the most reactions is Animals and Science. It demonstrates that the public prefers content in these categories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b="1" dirty="0" smtClean="0"/>
              <a:t>Recommendation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In </a:t>
            </a:r>
            <a:r>
              <a:rPr lang="en-US" sz="3200" dirty="0"/>
              <a:t>order to create content for these categories, additional resources and research need be used</a:t>
            </a:r>
            <a:r>
              <a:rPr lang="en-US" sz="32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3200" dirty="0"/>
              <a:t>Since it has the lowest score in the months trend, social buzz should consider boosting the items related to gifs and audios.</a:t>
            </a:r>
            <a:endParaRPr lang="en-US" sz="3200" dirty="0" smtClean="0"/>
          </a:p>
          <a:p>
            <a:pPr marL="342900" indent="-342900">
              <a:buAutoNum type="arabicPeriod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21913" y="5552246"/>
            <a:ext cx="5385738" cy="412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spc="-26" dirty="0">
                <a:solidFill>
                  <a:srgbClr val="FFFFFF"/>
                </a:solidFill>
                <a:latin typeface="Graphik Regular" panose="020B0503030202060203" pitchFamily="34" charset="0"/>
              </a:rPr>
              <a:t>ANY QUESTIONS?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28428" y="3599225"/>
            <a:ext cx="3546595" cy="3371248"/>
            <a:chOff x="0" y="0"/>
            <a:chExt cx="4728794" cy="4494997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782946" y="549149"/>
              <a:ext cx="3945848" cy="3945848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160550" y="152500"/>
              <a:ext cx="3945848" cy="395426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4669076" y="4178375"/>
            <a:ext cx="572982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-80" dirty="0">
                <a:solidFill>
                  <a:srgbClr val="FFFFFF"/>
                </a:solidFill>
                <a:latin typeface="Graphik Regular" panose="020B0503030202060203" pitchFamily="34" charset="0"/>
              </a:rPr>
              <a:t>Thank you!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17113" y="-1140306"/>
            <a:ext cx="17253775" cy="2017079"/>
            <a:chOff x="0" y="0"/>
            <a:chExt cx="23005033" cy="268943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517113" y="9394369"/>
            <a:ext cx="17253775" cy="2017079"/>
            <a:chOff x="0" y="0"/>
            <a:chExt cx="23005033" cy="2689439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1591" y="3285301"/>
            <a:ext cx="8673443" cy="3762839"/>
            <a:chOff x="0" y="0"/>
            <a:chExt cx="11564591" cy="5017118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1564591" cy="1641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 spc="-80" dirty="0">
                  <a:solidFill>
                    <a:srgbClr val="000000"/>
                  </a:solidFill>
                  <a:latin typeface="Graphik Regular" panose="020B0503030202060203" pitchFamily="34" charset="0"/>
                </a:rPr>
                <a:t>Today's agenda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298167"/>
              <a:ext cx="11564591" cy="2718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 b="1" spc="-19" dirty="0">
                  <a:solidFill>
                    <a:srgbClr val="000000"/>
                  </a:solidFill>
                  <a:latin typeface="+mj-lt"/>
                </a:rPr>
                <a:t>Project recap</a:t>
              </a:r>
            </a:p>
            <a:p>
              <a:pPr>
                <a:lnSpc>
                  <a:spcPts val="2660"/>
                </a:lnSpc>
              </a:pPr>
              <a:r>
                <a:rPr lang="en-US" sz="1900" b="1" spc="-19" dirty="0">
                  <a:solidFill>
                    <a:srgbClr val="000000"/>
                  </a:solidFill>
                  <a:latin typeface="+mj-lt"/>
                </a:rPr>
                <a:t>Problem</a:t>
              </a:r>
            </a:p>
            <a:p>
              <a:pPr>
                <a:lnSpc>
                  <a:spcPts val="2660"/>
                </a:lnSpc>
              </a:pPr>
              <a:r>
                <a:rPr lang="en-US" sz="1900" b="1" spc="-19" dirty="0">
                  <a:solidFill>
                    <a:srgbClr val="000000"/>
                  </a:solidFill>
                  <a:latin typeface="+mj-lt"/>
                </a:rPr>
                <a:t>The Analytics team</a:t>
              </a:r>
            </a:p>
            <a:p>
              <a:pPr>
                <a:lnSpc>
                  <a:spcPts val="2660"/>
                </a:lnSpc>
              </a:pPr>
              <a:r>
                <a:rPr lang="en-US" sz="1900" b="1" spc="-19" dirty="0">
                  <a:solidFill>
                    <a:srgbClr val="000000"/>
                  </a:solidFill>
                  <a:latin typeface="+mj-lt"/>
                </a:rPr>
                <a:t>Process</a:t>
              </a:r>
            </a:p>
            <a:p>
              <a:pPr>
                <a:lnSpc>
                  <a:spcPts val="2660"/>
                </a:lnSpc>
              </a:pPr>
              <a:r>
                <a:rPr lang="en-US" sz="1900" b="1" spc="-19" dirty="0">
                  <a:solidFill>
                    <a:srgbClr val="000000"/>
                  </a:solidFill>
                  <a:latin typeface="+mj-lt"/>
                </a:rPr>
                <a:t>Insights</a:t>
              </a:r>
            </a:p>
            <a:p>
              <a:pPr>
                <a:lnSpc>
                  <a:spcPts val="2660"/>
                </a:lnSpc>
              </a:pPr>
              <a:r>
                <a:rPr lang="en-US" sz="1900" b="1" spc="-19" dirty="0">
                  <a:solidFill>
                    <a:srgbClr val="000000"/>
                  </a:solidFill>
                  <a:latin typeface="+mj-lt"/>
                </a:rPr>
                <a:t>Summary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07242" y="-1685151"/>
            <a:ext cx="3545508" cy="3370302"/>
            <a:chOff x="0" y="0"/>
            <a:chExt cx="4727344" cy="4493736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3610070" y="3458349"/>
            <a:ext cx="3545508" cy="3370302"/>
            <a:chOff x="0" y="0"/>
            <a:chExt cx="4727344" cy="4493736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1912898" y="8601849"/>
            <a:ext cx="3545508" cy="3370302"/>
            <a:chOff x="0" y="0"/>
            <a:chExt cx="4727344" cy="4493736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-927557" y="406153"/>
            <a:ext cx="2253799" cy="9474693"/>
            <a:chOff x="0" y="0"/>
            <a:chExt cx="3005065" cy="12632924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005065" cy="279471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3279405"/>
              <a:ext cx="3005065" cy="279471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558809"/>
              <a:ext cx="3005065" cy="279471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9838214"/>
              <a:ext cx="3005065" cy="27947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113" y="584601"/>
            <a:ext cx="17253775" cy="9117799"/>
            <a:chOff x="0" y="0"/>
            <a:chExt cx="23005033" cy="1215706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3155875"/>
              <a:ext cx="2891870" cy="268943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6311751"/>
              <a:ext cx="2891870" cy="26894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9467626"/>
              <a:ext cx="2891870" cy="268943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3155875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6311751"/>
              <a:ext cx="2891870" cy="26894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9467626"/>
              <a:ext cx="2891870" cy="268943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3155875"/>
              <a:ext cx="2891870" cy="268943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6311751"/>
              <a:ext cx="2891870" cy="268943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9467626"/>
              <a:ext cx="2891870" cy="268943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3155875"/>
              <a:ext cx="2891870" cy="268943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6311751"/>
              <a:ext cx="2891870" cy="268943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9467626"/>
              <a:ext cx="2891870" cy="268943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3155875"/>
              <a:ext cx="2891870" cy="268943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6311751"/>
              <a:ext cx="2891870" cy="2689439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9467626"/>
              <a:ext cx="2891870" cy="268943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3155875"/>
              <a:ext cx="2891870" cy="2689439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6311751"/>
              <a:ext cx="2891870" cy="268943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9467626"/>
              <a:ext cx="2891870" cy="268943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155875"/>
              <a:ext cx="2891870" cy="268943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311751"/>
              <a:ext cx="2891870" cy="268943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9467626"/>
              <a:ext cx="2891870" cy="2689439"/>
            </a:xfrm>
            <a:prstGeom prst="rect">
              <a:avLst/>
            </a:prstGeom>
          </p:spPr>
        </p:pic>
      </p:grpSp>
      <p:sp>
        <p:nvSpPr>
          <p:cNvPr id="31" name="AutoShape 31"/>
          <p:cNvSpPr/>
          <p:nvPr/>
        </p:nvSpPr>
        <p:spPr>
          <a:xfrm>
            <a:off x="4946896" y="2005584"/>
            <a:ext cx="11342283" cy="627583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321"/>
          <a:stretch>
            <a:fillRect/>
          </a:stretch>
        </p:blipFill>
        <p:spPr>
          <a:xfrm rot="10799999">
            <a:off x="1983048" y="1909668"/>
            <a:ext cx="6453903" cy="6467663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969013" y="3935700"/>
            <a:ext cx="448197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spc="-80" dirty="0">
                <a:solidFill>
                  <a:srgbClr val="FFFFFF"/>
                </a:solidFill>
                <a:latin typeface="+mj-lt"/>
              </a:rPr>
              <a:t>Project Recap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43323" y="2942956"/>
            <a:ext cx="70090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Social Buzz is a rapidly developing technology that demands speedy global adaptation. Accenture has started a three-month POC with a focus on these </a:t>
            </a:r>
            <a:r>
              <a:rPr lang="en-US" sz="2800" dirty="0" smtClean="0">
                <a:latin typeface="+mj-lt"/>
              </a:rPr>
              <a:t>tasks: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+mj-lt"/>
              </a:rPr>
              <a:t>A </a:t>
            </a:r>
            <a:r>
              <a:rPr lang="en-US" sz="2800" dirty="0">
                <a:latin typeface="+mj-lt"/>
              </a:rPr>
              <a:t>review of social Buzz's big data methodologies</a:t>
            </a:r>
            <a:r>
              <a:rPr lang="en-US" sz="2800" dirty="0" smtClean="0">
                <a:latin typeface="+mj-lt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+mj-lt"/>
              </a:rPr>
              <a:t>Recommendations </a:t>
            </a:r>
            <a:r>
              <a:rPr lang="en-US" sz="2800" dirty="0">
                <a:latin typeface="+mj-lt"/>
              </a:rPr>
              <a:t>for a successful IPO</a:t>
            </a:r>
            <a:r>
              <a:rPr lang="en-US" sz="2800" dirty="0" smtClean="0">
                <a:latin typeface="+mj-lt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+mj-lt"/>
              </a:rPr>
              <a:t>Study </a:t>
            </a:r>
            <a:r>
              <a:rPr lang="en-US" sz="2800" dirty="0">
                <a:latin typeface="+mj-lt"/>
              </a:rPr>
              <a:t>to identify the top 5 content categories on social Buzz.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8195696"/>
            <a:ext cx="3545508" cy="3370302"/>
            <a:chOff x="0" y="0"/>
            <a:chExt cx="4727344" cy="4493736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0" y="0"/>
            <a:ext cx="9964482" cy="10287000"/>
          </a:xfrm>
          <a:prstGeom prst="rect">
            <a:avLst/>
          </a:prstGeom>
          <a:solidFill>
            <a:srgbClr val="A100FF"/>
          </a:solidFill>
          <a:ln>
            <a:solidFill>
              <a:srgbClr val="A100FF"/>
            </a:solidFill>
          </a:ln>
        </p:spPr>
        <p:txBody>
          <a:bodyPr/>
          <a:lstStyle/>
          <a:p>
            <a:endParaRPr lang="en-AU" dirty="0"/>
          </a:p>
        </p:txBody>
      </p:sp>
      <p:grpSp>
        <p:nvGrpSpPr>
          <p:cNvPr id="7" name="Group 7"/>
          <p:cNvGrpSpPr/>
          <p:nvPr/>
        </p:nvGrpSpPr>
        <p:grpSpPr>
          <a:xfrm>
            <a:off x="-146279" y="406153"/>
            <a:ext cx="2253799" cy="9474693"/>
            <a:chOff x="0" y="0"/>
            <a:chExt cx="3005065" cy="1263292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005065" cy="279471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3279405"/>
              <a:ext cx="3005065" cy="279471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558809"/>
              <a:ext cx="3005065" cy="279471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9838214"/>
              <a:ext cx="3005065" cy="2794710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98688" y="1464558"/>
            <a:ext cx="3438614" cy="3297100"/>
            <a:chOff x="0" y="154662"/>
            <a:chExt cx="4584818" cy="4396135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656398"/>
              <a:ext cx="3894399" cy="389439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963488"/>
              </a:solidFill>
            </p:spPr>
            <p:txBody>
              <a:bodyPr/>
              <a:lstStyle/>
              <a:p>
                <a:endParaRPr lang="en-AU" dirty="0"/>
              </a:p>
            </p:txBody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b="321"/>
            <a:stretch>
              <a:fillRect/>
            </a:stretch>
          </p:blipFill>
          <p:spPr>
            <a:xfrm rot="16484543">
              <a:off x="686267" y="150511"/>
              <a:ext cx="3894400" cy="3902702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5986267" y="-1061348"/>
            <a:ext cx="3545508" cy="3370302"/>
            <a:chOff x="0" y="0"/>
            <a:chExt cx="4727344" cy="4493736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rcRect l="24693" r="24693"/>
          <a:stretch>
            <a:fillRect/>
          </a:stretch>
        </p:blipFill>
        <p:spPr>
          <a:xfrm>
            <a:off x="11007484" y="1028700"/>
            <a:ext cx="6251816" cy="82296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069738" y="2308953"/>
            <a:ext cx="578686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b="1" spc="-80" dirty="0">
                <a:solidFill>
                  <a:srgbClr val="FFFFFF"/>
                </a:solidFill>
                <a:latin typeface="+mj-lt"/>
              </a:rPr>
              <a:t>Problem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574" y="4826278"/>
            <a:ext cx="71105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Daily postings of over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100,000.</a:t>
            </a:r>
          </a:p>
          <a:p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36.5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million pieces of content annually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!</a:t>
            </a:r>
          </a:p>
          <a:p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But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with so much available, how can you thrive from it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?</a:t>
            </a:r>
          </a:p>
          <a:p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Analysis to find social Buzz’s top 5 most popular categories of content?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6723" y="406153"/>
            <a:ext cx="9939843" cy="9474693"/>
            <a:chOff x="0" y="0"/>
            <a:chExt cx="13253124" cy="1263292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16020" y="0"/>
              <a:ext cx="3005065" cy="279471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16020" y="9838214"/>
              <a:ext cx="3005065" cy="279471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005065" cy="279471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279405"/>
              <a:ext cx="3005065" cy="279471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558809"/>
              <a:ext cx="3005065" cy="279471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9838214"/>
              <a:ext cx="3005065" cy="279471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32040" y="0"/>
              <a:ext cx="3005065" cy="279471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32040" y="9838214"/>
              <a:ext cx="3005065" cy="279471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248060" y="0"/>
              <a:ext cx="3005065" cy="279471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248060" y="3279405"/>
              <a:ext cx="3005065" cy="279471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248060" y="6558809"/>
              <a:ext cx="3005065" cy="279471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248060" y="9838214"/>
              <a:ext cx="3005065" cy="2794710"/>
            </a:xfrm>
            <a:prstGeom prst="rect">
              <a:avLst/>
            </a:prstGeom>
          </p:spPr>
        </p:pic>
      </p:grpSp>
      <p:sp>
        <p:nvSpPr>
          <p:cNvPr id="15" name="AutoShape 15"/>
          <p:cNvSpPr/>
          <p:nvPr/>
        </p:nvSpPr>
        <p:spPr>
          <a:xfrm>
            <a:off x="2110745" y="1825527"/>
            <a:ext cx="6750815" cy="663594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1825797" y="1270731"/>
            <a:ext cx="2085137" cy="2085137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A100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1419219" y="1028700"/>
            <a:ext cx="2174041" cy="2165548"/>
            <a:chOff x="0" y="0"/>
            <a:chExt cx="6502400" cy="647700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Freeform 1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grpFill/>
            <a:ln>
              <a:solidFill>
                <a:srgbClr val="00BAFF"/>
              </a:solidFill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825797" y="4221947"/>
            <a:ext cx="2085137" cy="2085137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A100FF"/>
            </a:solidFill>
          </p:spPr>
          <p:txBody>
            <a:bodyPr/>
            <a:lstStyle/>
            <a:p>
              <a:endParaRPr lang="en-AU" dirty="0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1411515" y="4002073"/>
            <a:ext cx="2187334" cy="2123082"/>
            <a:chOff x="-23042" y="66269"/>
            <a:chExt cx="6542158" cy="6349987"/>
          </a:xfrm>
        </p:grpSpPr>
        <p:sp>
          <p:nvSpPr>
            <p:cNvPr id="24" name="Freeform 24"/>
            <p:cNvSpPr/>
            <p:nvPr/>
          </p:nvSpPr>
          <p:spPr>
            <a:xfrm>
              <a:off x="-23042" y="119185"/>
              <a:ext cx="6542158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-162891" t="-16684" r="-160683" b="-166629"/>
              </a:stretch>
            </a:blipFill>
            <a:ln>
              <a:solidFill>
                <a:srgbClr val="00BAFF"/>
              </a:solidFill>
            </a:ln>
          </p:spPr>
        </p:sp>
        <p:sp>
          <p:nvSpPr>
            <p:cNvPr id="25" name="Freeform 2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2E44D8"/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1825797" y="7173163"/>
            <a:ext cx="2085137" cy="2085137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A100FF"/>
            </a:solidFill>
          </p:spPr>
          <p:txBody>
            <a:bodyPr/>
            <a:lstStyle/>
            <a:p>
              <a:endParaRPr lang="en-AU" dirty="0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11419219" y="6931132"/>
            <a:ext cx="2174041" cy="2165548"/>
            <a:chOff x="0" y="0"/>
            <a:chExt cx="6502400" cy="6477000"/>
          </a:xfrm>
        </p:grpSpPr>
        <p:sp>
          <p:nvSpPr>
            <p:cNvPr id="29" name="Freeform 2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7"/>
              <a:stretch>
                <a:fillRect l="-164266" t="1917" r="-22903" b="-93994"/>
              </a:stretch>
            </a:blipFill>
            <a:ln>
              <a:solidFill>
                <a:srgbClr val="00BAFF"/>
              </a:solidFill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2E44D8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2670508" y="3331799"/>
            <a:ext cx="561227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spc="-80" dirty="0">
                <a:solidFill>
                  <a:srgbClr val="000000"/>
                </a:solidFill>
                <a:latin typeface="+mj-lt"/>
              </a:rPr>
              <a:t>The Analytics </a:t>
            </a:r>
            <a:r>
              <a:rPr lang="en-US" sz="8000" b="1" spc="-80" dirty="0" smtClean="0">
                <a:solidFill>
                  <a:srgbClr val="000000"/>
                </a:solidFill>
                <a:latin typeface="+mj-lt"/>
              </a:rPr>
              <a:t>Team</a:t>
            </a:r>
            <a:endParaRPr lang="en-US" sz="8000" b="1" spc="-8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74380" y="4749248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Marcus </a:t>
            </a:r>
            <a:r>
              <a:rPr lang="en-US" sz="2400" b="1" dirty="0" err="1" smtClean="0">
                <a:latin typeface="+mj-lt"/>
              </a:rPr>
              <a:t>Rompton</a:t>
            </a:r>
            <a:endParaRPr lang="en-US" sz="2400" b="1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Senior Principle</a:t>
            </a:r>
            <a:endParaRPr lang="en-US" sz="24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269300" y="1945675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Ogbuzuru Kelechi</a:t>
            </a:r>
          </a:p>
          <a:p>
            <a:r>
              <a:rPr lang="en-US" sz="2400" dirty="0" smtClean="0">
                <a:latin typeface="+mj-lt"/>
              </a:rPr>
              <a:t>Data Analyst</a:t>
            </a:r>
            <a:endParaRPr lang="en-US" sz="24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93092" y="7784228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Andrew Fleming</a:t>
            </a:r>
          </a:p>
          <a:p>
            <a:r>
              <a:rPr lang="en-US" sz="2400" dirty="0" smtClean="0">
                <a:latin typeface="+mj-lt"/>
              </a:rPr>
              <a:t>Chief Technical Architect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5296" y="406153"/>
            <a:ext cx="10042534" cy="9474693"/>
            <a:chOff x="0" y="0"/>
            <a:chExt cx="13390046" cy="1263292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r="10232"/>
            <a:stretch>
              <a:fillRect/>
            </a:stretch>
          </p:blipFill>
          <p:spPr>
            <a:xfrm>
              <a:off x="6923321" y="6558809"/>
              <a:ext cx="2697587" cy="279471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923321" y="9838214"/>
              <a:ext cx="3005065" cy="279471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3279405"/>
              <a:ext cx="3005065" cy="279471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6558809"/>
              <a:ext cx="3005065" cy="279471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9838214"/>
              <a:ext cx="3005065" cy="279471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005065" cy="279471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279405"/>
              <a:ext cx="3005065" cy="279471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558809"/>
              <a:ext cx="3005065" cy="279471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9838214"/>
              <a:ext cx="3005065" cy="279471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84981" y="9838214"/>
              <a:ext cx="3005065" cy="279471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903391" y="1027892"/>
            <a:ext cx="1854962" cy="1781248"/>
            <a:chOff x="0" y="0"/>
            <a:chExt cx="2473282" cy="2374997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342565"/>
              <a:ext cx="2032432" cy="2032432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58154" y="78550"/>
              <a:ext cx="2032432" cy="2036765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3758754" y="2639980"/>
            <a:ext cx="1854962" cy="1781248"/>
            <a:chOff x="0" y="0"/>
            <a:chExt cx="2473282" cy="2374997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0" y="342565"/>
              <a:ext cx="2032432" cy="2032432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58154" y="78550"/>
              <a:ext cx="2032432" cy="2036765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5614117" y="4252068"/>
            <a:ext cx="1854962" cy="1781248"/>
            <a:chOff x="0" y="0"/>
            <a:chExt cx="2473282" cy="2374997"/>
          </a:xfrm>
        </p:grpSpPr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0" y="342565"/>
              <a:ext cx="2032432" cy="2032432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58154" y="78550"/>
              <a:ext cx="2032432" cy="2036765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7469480" y="5864156"/>
            <a:ext cx="1854962" cy="1781248"/>
            <a:chOff x="0" y="0"/>
            <a:chExt cx="2473282" cy="2374997"/>
          </a:xfrm>
        </p:grpSpPr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0" y="342565"/>
              <a:ext cx="2032432" cy="2032432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</p:sp>
        </p:grp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58154" y="78550"/>
              <a:ext cx="2032432" cy="2036765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/>
        </p:nvGrpSpPr>
        <p:grpSpPr>
          <a:xfrm>
            <a:off x="9324843" y="7476244"/>
            <a:ext cx="1854962" cy="1781248"/>
            <a:chOff x="0" y="0"/>
            <a:chExt cx="2473282" cy="2374997"/>
          </a:xfrm>
        </p:grpSpPr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0" y="342565"/>
              <a:ext cx="2032432" cy="2032432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58154" y="78550"/>
              <a:ext cx="2032432" cy="2036765"/>
            </a:xfrm>
            <a:prstGeom prst="rect">
              <a:avLst/>
            </a:prstGeom>
          </p:spPr>
        </p:pic>
      </p:grpSp>
      <p:sp>
        <p:nvSpPr>
          <p:cNvPr id="33" name="TextBox 33"/>
          <p:cNvSpPr txBox="1"/>
          <p:nvPr/>
        </p:nvSpPr>
        <p:spPr>
          <a:xfrm>
            <a:off x="10667818" y="1028700"/>
            <a:ext cx="664254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-80" dirty="0">
                <a:solidFill>
                  <a:srgbClr val="FFFFFF"/>
                </a:solidFill>
                <a:latin typeface="Graphik Regular" panose="020B0503030202060203" pitchFamily="34" charset="0"/>
              </a:rPr>
              <a:t>Process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30944" y="1372359"/>
            <a:ext cx="1229487" cy="9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</a:pPr>
            <a:r>
              <a:rPr lang="en-US" sz="7192" spc="-640" dirty="0">
                <a:solidFill>
                  <a:srgbClr val="FFFFFF"/>
                </a:solidFill>
                <a:latin typeface="Clear Sans Regular Bold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34646" y="2984043"/>
            <a:ext cx="1229487" cy="9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</a:pPr>
            <a:r>
              <a:rPr lang="en-US" sz="7192" spc="-640" dirty="0">
                <a:solidFill>
                  <a:srgbClr val="FFFFFF"/>
                </a:solidFill>
                <a:latin typeface="Clear Sans Regular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108223" y="7828620"/>
            <a:ext cx="1229487" cy="9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</a:pPr>
            <a:r>
              <a:rPr lang="en-US" sz="7192" spc="-640">
                <a:solidFill>
                  <a:srgbClr val="FFFFFF"/>
                </a:solidFill>
                <a:latin typeface="Clear Sans Regular Bold"/>
              </a:rPr>
              <a:t>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193880" y="6204766"/>
            <a:ext cx="1229487" cy="9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</a:pPr>
            <a:r>
              <a:rPr lang="en-US" sz="7192" spc="-640" dirty="0">
                <a:solidFill>
                  <a:srgbClr val="FFFFFF"/>
                </a:solidFill>
                <a:latin typeface="Clear Sans Regular Bold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96750" y="4605252"/>
            <a:ext cx="1229487" cy="9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</a:pPr>
            <a:r>
              <a:rPr lang="en-US" sz="7192" spc="-640" dirty="0">
                <a:solidFill>
                  <a:srgbClr val="FFFFFF"/>
                </a:solidFill>
                <a:latin typeface="Clear Sans Regular Bold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84397" y="1338174"/>
            <a:ext cx="3660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Data Understanding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61140" y="3087159"/>
            <a:ext cx="3660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Data Cleaning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35063" y="4573815"/>
            <a:ext cx="3660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Data Modeling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08223" y="6238226"/>
            <a:ext cx="3660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Data Analysis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938668" y="7971980"/>
            <a:ext cx="3660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Discover insights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27159" y="6480806"/>
            <a:ext cx="2972219" cy="8817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860915"/>
            <a:ext cx="463612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 dirty="0">
                <a:solidFill>
                  <a:srgbClr val="000000"/>
                </a:solidFill>
                <a:latin typeface="Graphik Regular" panose="020B0503030202060203" pitchFamily="34" charset="0"/>
              </a:rPr>
              <a:t>Insights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17112" y="7810500"/>
            <a:ext cx="17253775" cy="2017079"/>
            <a:chOff x="0" y="0"/>
            <a:chExt cx="23005033" cy="268943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272183" y="6480309"/>
            <a:ext cx="2972219" cy="8817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670342" y="6480309"/>
            <a:ext cx="2972219" cy="881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45" y="860915"/>
            <a:ext cx="8818969" cy="5170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5213" y="9490985"/>
            <a:ext cx="17253775" cy="2017079"/>
            <a:chOff x="0" y="0"/>
            <a:chExt cx="23005033" cy="268943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rot="1153642">
            <a:off x="979455" y="8814373"/>
            <a:ext cx="3545508" cy="3370302"/>
            <a:chOff x="0" y="0"/>
            <a:chExt cx="4727344" cy="4493736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655751" y="-710238"/>
            <a:ext cx="17253775" cy="2017079"/>
            <a:chOff x="0" y="0"/>
            <a:chExt cx="23005033" cy="268943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sp>
        <p:nvSpPr>
          <p:cNvPr id="22" name="AutoShape 22"/>
          <p:cNvSpPr/>
          <p:nvPr/>
        </p:nvSpPr>
        <p:spPr>
          <a:xfrm>
            <a:off x="0" y="0"/>
            <a:ext cx="2386482" cy="10287000"/>
          </a:xfrm>
          <a:prstGeom prst="rect">
            <a:avLst/>
          </a:prstGeom>
          <a:solidFill>
            <a:srgbClr val="A100FF"/>
          </a:solidFill>
        </p:spPr>
      </p:sp>
      <p:grpSp>
        <p:nvGrpSpPr>
          <p:cNvPr id="23" name="Group 23"/>
          <p:cNvGrpSpPr/>
          <p:nvPr/>
        </p:nvGrpSpPr>
        <p:grpSpPr>
          <a:xfrm>
            <a:off x="16515246" y="-1685151"/>
            <a:ext cx="3545508" cy="3370302"/>
            <a:chOff x="0" y="0"/>
            <a:chExt cx="4727344" cy="4493736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02" y="1622164"/>
            <a:ext cx="12437631" cy="741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5213" y="9490985"/>
            <a:ext cx="17253775" cy="2017079"/>
            <a:chOff x="0" y="0"/>
            <a:chExt cx="23005033" cy="268943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rot="1153642">
            <a:off x="979455" y="8814373"/>
            <a:ext cx="3545508" cy="3370302"/>
            <a:chOff x="0" y="0"/>
            <a:chExt cx="4727344" cy="4493736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655752" y="-1235382"/>
            <a:ext cx="17253775" cy="2017079"/>
            <a:chOff x="0" y="0"/>
            <a:chExt cx="23005033" cy="268943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sp>
        <p:nvSpPr>
          <p:cNvPr id="22" name="AutoShape 22"/>
          <p:cNvSpPr/>
          <p:nvPr/>
        </p:nvSpPr>
        <p:spPr>
          <a:xfrm>
            <a:off x="0" y="0"/>
            <a:ext cx="2386482" cy="10287000"/>
          </a:xfrm>
          <a:prstGeom prst="rect">
            <a:avLst/>
          </a:prstGeom>
          <a:solidFill>
            <a:srgbClr val="A100FF"/>
          </a:solidFill>
        </p:spPr>
      </p:sp>
      <p:grpSp>
        <p:nvGrpSpPr>
          <p:cNvPr id="23" name="Group 23"/>
          <p:cNvGrpSpPr/>
          <p:nvPr/>
        </p:nvGrpSpPr>
        <p:grpSpPr>
          <a:xfrm>
            <a:off x="16515246" y="-1685151"/>
            <a:ext cx="3545508" cy="3370302"/>
            <a:chOff x="0" y="0"/>
            <a:chExt cx="4727344" cy="4493736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" r="754" b="2443"/>
          <a:stretch/>
        </p:blipFill>
        <p:spPr>
          <a:xfrm>
            <a:off x="4038601" y="1552403"/>
            <a:ext cx="12268200" cy="61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341</Words>
  <Application>Microsoft Office PowerPoint</Application>
  <PresentationFormat>Custom</PresentationFormat>
  <Paragraphs>77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Graphik Regular</vt:lpstr>
      <vt:lpstr>Arial</vt:lpstr>
      <vt:lpstr>Clear Sans Regular Bold</vt:lpstr>
      <vt:lpstr>Calibri</vt:lpstr>
      <vt:lpstr>Agency FB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Kevin Dang</dc:creator>
  <cp:lastModifiedBy>Jasper</cp:lastModifiedBy>
  <cp:revision>20</cp:revision>
  <dcterms:created xsi:type="dcterms:W3CDTF">2006-08-16T00:00:00Z</dcterms:created>
  <dcterms:modified xsi:type="dcterms:W3CDTF">2023-04-08T21:17:03Z</dcterms:modified>
  <dc:identifier>DAEhDyfaYKE</dc:identifier>
</cp:coreProperties>
</file>